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60" r:id="rId3"/>
    <p:sldId id="258" r:id="rId4"/>
    <p:sldId id="262" r:id="rId5"/>
    <p:sldId id="263" r:id="rId6"/>
    <p:sldId id="295" r:id="rId7"/>
    <p:sldId id="265" r:id="rId8"/>
    <p:sldId id="266" r:id="rId9"/>
    <p:sldId id="267" r:id="rId10"/>
    <p:sldId id="268" r:id="rId11"/>
    <p:sldId id="270" r:id="rId12"/>
    <p:sldId id="271" r:id="rId13"/>
    <p:sldId id="269" r:id="rId14"/>
    <p:sldId id="272" r:id="rId15"/>
    <p:sldId id="273" r:id="rId16"/>
    <p:sldId id="296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97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https://commons.wikimedia.org/wiki/File:Grace_Hopper.jpg</a:t>
            </a:r>
          </a:p>
          <a:p>
            <a:r>
              <a:rPr lang="en-US" dirty="0" smtClean="0"/>
              <a:t>https://commons.wikimedia.org/wiki/File:H96566k.jpg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5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CMSC201</a:t>
            </a:r>
            <a:br>
              <a:rPr lang="en-US" altLang="en-US" dirty="0" smtClean="0"/>
            </a:br>
            <a:r>
              <a:rPr lang="en-US" altLang="en-US" dirty="0" smtClean="0"/>
              <a:t> Computer Science I for Majors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02 – Algorithmic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Represent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done with flowchart or </a:t>
            </a:r>
            <a:r>
              <a:rPr lang="en-US" b="1" i="1" dirty="0" smtClean="0"/>
              <a:t>pseudocode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Flowchart</a:t>
            </a:r>
          </a:p>
          <a:p>
            <a:pPr lvl="1"/>
            <a:r>
              <a:rPr lang="en-US" dirty="0" smtClean="0"/>
              <a:t>Symbols convey different types of actions</a:t>
            </a:r>
            <a:endParaRPr lang="en-US" dirty="0"/>
          </a:p>
          <a:p>
            <a:r>
              <a:rPr lang="en-US" dirty="0" smtClean="0"/>
              <a:t>Pseudocode</a:t>
            </a:r>
          </a:p>
          <a:p>
            <a:pPr lvl="1"/>
            <a:r>
              <a:rPr lang="en-US" dirty="0" smtClean="0"/>
              <a:t>A cross between code and plain English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One may be easier for you – use that one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72" y="2706696"/>
            <a:ext cx="1704474" cy="11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4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Symbols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" name="Rounded Rectangle 7"/>
          <p:cNvSpPr/>
          <p:nvPr/>
        </p:nvSpPr>
        <p:spPr>
          <a:xfrm>
            <a:off x="1344536" y="1969364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44536" y="3489255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Flowchart: Data 9"/>
          <p:cNvSpPr/>
          <p:nvPr/>
        </p:nvSpPr>
        <p:spPr>
          <a:xfrm>
            <a:off x="5671882" y="1969364"/>
            <a:ext cx="1728536" cy="737741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4536" y="5001420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5918529" y="3496804"/>
            <a:ext cx="1235241" cy="737741"/>
          </a:xfrm>
          <a:prstGeom prst="diamon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302537" y="5001419"/>
            <a:ext cx="467225" cy="73774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70078" y="2707105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Start Symbol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0078" y="4234545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End Symbol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70078" y="5739161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Data Processing Symbol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098375" y="2707105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Input/Output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098375" y="4241524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Decision Symbol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098375" y="5739161"/>
            <a:ext cx="2875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Flow Control Arrows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719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2A: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5508959" y="2998855"/>
            <a:ext cx="2526632" cy="73671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pay = hours * rate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08409" y="1771989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" name="Flowchart: Data 17"/>
          <p:cNvSpPr/>
          <p:nvPr/>
        </p:nvSpPr>
        <p:spPr>
          <a:xfrm>
            <a:off x="575016" y="2998855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“Number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of hours worked: ”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2"/>
            <a:endCxn id="18" idx="1"/>
          </p:cNvCxnSpPr>
          <p:nvPr/>
        </p:nvCxnSpPr>
        <p:spPr>
          <a:xfrm>
            <a:off x="2371725" y="2509730"/>
            <a:ext cx="0" cy="48912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lowchart: Data 21"/>
          <p:cNvSpPr/>
          <p:nvPr/>
        </p:nvSpPr>
        <p:spPr>
          <a:xfrm>
            <a:off x="575016" y="4261485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Get the hours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8" idx="4"/>
            <a:endCxn id="22" idx="1"/>
          </p:cNvCxnSpPr>
          <p:nvPr/>
        </p:nvCxnSpPr>
        <p:spPr>
          <a:xfrm>
            <a:off x="2371725" y="3735570"/>
            <a:ext cx="0" cy="52591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Data 29"/>
          <p:cNvSpPr/>
          <p:nvPr/>
        </p:nvSpPr>
        <p:spPr>
          <a:xfrm>
            <a:off x="575016" y="5400498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Display </a:t>
            </a:r>
            <a:r>
              <a:rPr lang="en-US" sz="2400" dirty="0" smtClean="0">
                <a:solidFill>
                  <a:schemeClr val="tx1"/>
                </a:solidFill>
              </a:rPr>
              <a:t>“Amount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paid per hour: 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31" name="Straight Arrow Connector 30"/>
          <p:cNvCxnSpPr>
            <a:stCxn id="22" idx="4"/>
            <a:endCxn id="30" idx="1"/>
          </p:cNvCxnSpPr>
          <p:nvPr/>
        </p:nvCxnSpPr>
        <p:spPr>
          <a:xfrm>
            <a:off x="2371725" y="4998200"/>
            <a:ext cx="0" cy="40229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Flowchart: Data 34"/>
          <p:cNvSpPr/>
          <p:nvPr/>
        </p:nvSpPr>
        <p:spPr>
          <a:xfrm>
            <a:off x="4975566" y="1773015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Get the rate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4"/>
            <a:endCxn id="8" idx="0"/>
          </p:cNvCxnSpPr>
          <p:nvPr/>
        </p:nvCxnSpPr>
        <p:spPr>
          <a:xfrm>
            <a:off x="6772275" y="2509730"/>
            <a:ext cx="0" cy="48912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Flowchart: Data 38"/>
          <p:cNvSpPr/>
          <p:nvPr/>
        </p:nvSpPr>
        <p:spPr>
          <a:xfrm>
            <a:off x="4975566" y="4261485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“The pay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is $” , pay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8" idx="2"/>
            <a:endCxn id="39" idx="1"/>
          </p:cNvCxnSpPr>
          <p:nvPr/>
        </p:nvCxnSpPr>
        <p:spPr>
          <a:xfrm>
            <a:off x="6772275" y="3735570"/>
            <a:ext cx="0" cy="52591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508959" y="5400498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39" idx="4"/>
            <a:endCxn id="43" idx="0"/>
          </p:cNvCxnSpPr>
          <p:nvPr/>
        </p:nvCxnSpPr>
        <p:spPr>
          <a:xfrm>
            <a:off x="6772275" y="4998200"/>
            <a:ext cx="0" cy="40229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5" idx="2"/>
          </p:cNvCxnSpPr>
          <p:nvPr/>
        </p:nvCxnSpPr>
        <p:spPr>
          <a:xfrm>
            <a:off x="4780754" y="2140859"/>
            <a:ext cx="554154" cy="51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0" idx="5"/>
          </p:cNvCxnSpPr>
          <p:nvPr/>
        </p:nvCxnSpPr>
        <p:spPr>
          <a:xfrm flipV="1">
            <a:off x="3809092" y="5768855"/>
            <a:ext cx="9716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780754" y="2143376"/>
            <a:ext cx="0" cy="3611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7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22" grpId="0" animBg="1"/>
      <p:bldP spid="30" grpId="0" animBg="1"/>
      <p:bldP spid="35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2B: 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plain English description, then…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14500" lvl="3" indent="-457200">
              <a:buAutoNum type="arabicPeriod"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 "Number of hours worked: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the hours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 "Amount paid per hour: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the rate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 pay = hours * rate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 "The pay is $" , pay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395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0748"/>
            <a:ext cx="8229600" cy="1143000"/>
          </a:xfrm>
        </p:spPr>
        <p:txBody>
          <a:bodyPr/>
          <a:lstStyle/>
          <a:p>
            <a:r>
              <a:rPr lang="en-US" dirty="0" smtClean="0"/>
              <a:t>Steps 3 and 4: Implementation </a:t>
            </a:r>
            <a:br>
              <a:rPr lang="en-US" dirty="0" smtClean="0"/>
            </a:br>
            <a:r>
              <a:rPr lang="en-US" dirty="0" smtClean="0"/>
              <a:t>and Testing/Debugging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We’ll cover implementation in detail next class</a:t>
            </a:r>
          </a:p>
          <a:p>
            <a:endParaRPr lang="en-US" dirty="0" smtClean="0"/>
          </a:p>
          <a:p>
            <a:r>
              <a:rPr lang="en-US" dirty="0"/>
              <a:t>Testing and debugging your program involves identifying errors and fixing them</a:t>
            </a:r>
          </a:p>
          <a:p>
            <a:pPr lvl="1"/>
            <a:r>
              <a:rPr lang="en-US" sz="3200" dirty="0" smtClean="0"/>
              <a:t>We’ll talk about this later today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41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and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that developing the algorithm </a:t>
            </a:r>
            <a:br>
              <a:rPr lang="en-US" dirty="0" smtClean="0"/>
            </a:br>
            <a:r>
              <a:rPr lang="en-US" dirty="0" smtClean="0"/>
              <a:t>didn’t involve any Python at all</a:t>
            </a:r>
          </a:p>
          <a:p>
            <a:pPr lvl="1"/>
            <a:r>
              <a:rPr lang="en-US" dirty="0" smtClean="0"/>
              <a:t>Only pseudocode or a flowchart was needed</a:t>
            </a:r>
          </a:p>
          <a:p>
            <a:pPr lvl="1"/>
            <a:r>
              <a:rPr lang="en-US" dirty="0" smtClean="0"/>
              <a:t>An algorithm can be coded in any language</a:t>
            </a:r>
          </a:p>
          <a:p>
            <a:pPr lvl="3"/>
            <a:endParaRPr lang="en-US" dirty="0"/>
          </a:p>
          <a:p>
            <a:r>
              <a:rPr lang="en-US" dirty="0" smtClean="0"/>
              <a:t>All languages have 3 important tools called </a:t>
            </a:r>
            <a:r>
              <a:rPr lang="en-US" b="1" i="1" dirty="0" smtClean="0"/>
              <a:t>control structures </a:t>
            </a:r>
            <a:r>
              <a:rPr lang="en-US" dirty="0" smtClean="0"/>
              <a:t>that we can use in our algorithms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04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5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Structures that control how the program “flows” or operates, and in what order</a:t>
            </a:r>
          </a:p>
          <a:p>
            <a:pPr lvl="3"/>
            <a:endParaRPr lang="en-US" dirty="0"/>
          </a:p>
          <a:p>
            <a:r>
              <a:rPr lang="en-US" dirty="0" smtClean="0"/>
              <a:t>Sequence</a:t>
            </a:r>
          </a:p>
          <a:p>
            <a:r>
              <a:rPr lang="en-US" dirty="0" smtClean="0"/>
              <a:t>Decision Making</a:t>
            </a:r>
          </a:p>
          <a:p>
            <a:r>
              <a:rPr lang="en-US" dirty="0" smtClean="0"/>
              <a:t>Looping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5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step after another, with no branches</a:t>
            </a:r>
          </a:p>
          <a:p>
            <a:pPr lvl="3"/>
            <a:endParaRPr lang="en-US" dirty="0"/>
          </a:p>
          <a:p>
            <a:r>
              <a:rPr lang="en-US" dirty="0" smtClean="0"/>
              <a:t>Already wrote one for “Weekly Pay” problem</a:t>
            </a:r>
          </a:p>
          <a:p>
            <a:pPr lvl="3"/>
            <a:endParaRPr lang="en-US" dirty="0"/>
          </a:p>
          <a:p>
            <a:r>
              <a:rPr lang="en-US" dirty="0" smtClean="0"/>
              <a:t>What are some real life examples?</a:t>
            </a:r>
          </a:p>
          <a:p>
            <a:pPr lvl="1"/>
            <a:r>
              <a:rPr lang="en-US" dirty="0" smtClean="0"/>
              <a:t>Dialing a phone number</a:t>
            </a:r>
          </a:p>
          <a:p>
            <a:pPr lvl="1"/>
            <a:r>
              <a:rPr lang="en-US" dirty="0" smtClean="0"/>
              <a:t>Purchasing and paying for groceries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57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one choice from many based </a:t>
            </a:r>
            <a:br>
              <a:rPr lang="en-US" dirty="0" smtClean="0"/>
            </a:br>
            <a:r>
              <a:rPr lang="en-US" dirty="0" smtClean="0"/>
              <a:t>on a specific reason or condition</a:t>
            </a:r>
          </a:p>
          <a:p>
            <a:pPr lvl="1"/>
            <a:r>
              <a:rPr lang="en-US" dirty="0" smtClean="0"/>
              <a:t>If something is true, do </a:t>
            </a:r>
            <a:r>
              <a:rPr lang="en-US" b="1" dirty="0" smtClean="0"/>
              <a:t>A</a:t>
            </a:r>
            <a:r>
              <a:rPr lang="en-US" dirty="0" smtClean="0"/>
              <a:t> … if it’s not, do </a:t>
            </a:r>
            <a:r>
              <a:rPr lang="en-US" b="1" dirty="0" smtClean="0"/>
              <a:t>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some real life examples?</a:t>
            </a:r>
          </a:p>
          <a:p>
            <a:pPr lvl="1"/>
            <a:r>
              <a:rPr lang="en-US" dirty="0" smtClean="0"/>
              <a:t>Walking around campus (construction!)</a:t>
            </a:r>
          </a:p>
          <a:p>
            <a:pPr lvl="1"/>
            <a:r>
              <a:rPr lang="en-US" dirty="0" smtClean="0"/>
              <a:t>Choosing where to eat lunch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08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</a:p>
          <a:p>
            <a:pPr lvl="1"/>
            <a:r>
              <a:rPr lang="en-US" dirty="0" smtClean="0"/>
              <a:t>Grading scheme, expectations, etc.</a:t>
            </a:r>
          </a:p>
          <a:p>
            <a:pPr lvl="1"/>
            <a:r>
              <a:rPr lang="en-US" dirty="0" smtClean="0"/>
              <a:t>Academic Integrity Policy</a:t>
            </a:r>
          </a:p>
          <a:p>
            <a:pPr lvl="2"/>
            <a:r>
              <a:rPr lang="en-US" dirty="0" smtClean="0"/>
              <a:t>(Collaboration Policy)</a:t>
            </a:r>
          </a:p>
          <a:p>
            <a:r>
              <a:rPr lang="en-US" dirty="0" smtClean="0"/>
              <a:t>Binary numbers</a:t>
            </a:r>
          </a:p>
          <a:p>
            <a:pPr lvl="1"/>
            <a:r>
              <a:rPr lang="en-US" dirty="0" smtClean="0"/>
              <a:t>Converting between binary and decimal</a:t>
            </a:r>
          </a:p>
          <a:p>
            <a:r>
              <a:rPr lang="en-US" dirty="0" smtClean="0"/>
              <a:t>Algorithmic thinking</a:t>
            </a:r>
          </a:p>
          <a:p>
            <a:pPr lvl="1"/>
            <a:r>
              <a:rPr lang="en-US" dirty="0" smtClean="0"/>
              <a:t>Making sandwiches for aliens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65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Making: 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 the question “Is a number positive?”</a:t>
            </a:r>
          </a:p>
          <a:p>
            <a:pPr lvl="1"/>
            <a:r>
              <a:rPr lang="en-US" dirty="0" smtClean="0"/>
              <a:t>Start with a plain English description</a:t>
            </a:r>
          </a:p>
          <a:p>
            <a:pPr lvl="4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 "Enter the number: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the number (call it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Display "It is negative"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Display "It is positive"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29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Making: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17" name="Rounded Rectangle 16"/>
          <p:cNvSpPr/>
          <p:nvPr/>
        </p:nvSpPr>
        <p:spPr>
          <a:xfrm>
            <a:off x="285783" y="1800807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" name="Flowchart: Data 17"/>
          <p:cNvSpPr/>
          <p:nvPr/>
        </p:nvSpPr>
        <p:spPr>
          <a:xfrm>
            <a:off x="3202445" y="1801833"/>
            <a:ext cx="359341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“Enter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the number: ”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3"/>
            <a:endCxn id="18" idx="2"/>
          </p:cNvCxnSpPr>
          <p:nvPr/>
        </p:nvCxnSpPr>
        <p:spPr>
          <a:xfrm>
            <a:off x="2812415" y="2169678"/>
            <a:ext cx="749372" cy="51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lowchart: Data 21"/>
          <p:cNvSpPr/>
          <p:nvPr/>
        </p:nvSpPr>
        <p:spPr>
          <a:xfrm>
            <a:off x="6842434" y="1800807"/>
            <a:ext cx="2015784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Get the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number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8" idx="5"/>
            <a:endCxn id="22" idx="2"/>
          </p:cNvCxnSpPr>
          <p:nvPr/>
        </p:nvCxnSpPr>
        <p:spPr>
          <a:xfrm flipV="1">
            <a:off x="6436521" y="2169165"/>
            <a:ext cx="607491" cy="102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Decision 29"/>
          <p:cNvSpPr/>
          <p:nvPr/>
        </p:nvSpPr>
        <p:spPr>
          <a:xfrm>
            <a:off x="3513328" y="3236230"/>
            <a:ext cx="2117344" cy="73671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&lt; 0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endCxn id="30" idx="0"/>
          </p:cNvCxnSpPr>
          <p:nvPr/>
        </p:nvCxnSpPr>
        <p:spPr>
          <a:xfrm>
            <a:off x="4572000" y="2827691"/>
            <a:ext cx="0" cy="40853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308684" y="5474225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endCxn id="43" idx="0"/>
          </p:cNvCxnSpPr>
          <p:nvPr/>
        </p:nvCxnSpPr>
        <p:spPr>
          <a:xfrm>
            <a:off x="4572000" y="5235275"/>
            <a:ext cx="0" cy="2389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" idx="4"/>
          </p:cNvCxnSpPr>
          <p:nvPr/>
        </p:nvCxnSpPr>
        <p:spPr>
          <a:xfrm>
            <a:off x="7850326" y="2537522"/>
            <a:ext cx="0" cy="3019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4572000" y="2839454"/>
            <a:ext cx="3265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0" idx="1"/>
          </p:cNvCxnSpPr>
          <p:nvPr/>
        </p:nvCxnSpPr>
        <p:spPr>
          <a:xfrm flipH="1">
            <a:off x="1525512" y="3604588"/>
            <a:ext cx="19878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lowchart: Data 58"/>
          <p:cNvSpPr/>
          <p:nvPr/>
        </p:nvSpPr>
        <p:spPr>
          <a:xfrm>
            <a:off x="164155" y="4016261"/>
            <a:ext cx="2746775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“It is negative”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>
            <a:endCxn id="59" idx="1"/>
          </p:cNvCxnSpPr>
          <p:nvPr/>
        </p:nvCxnSpPr>
        <p:spPr>
          <a:xfrm>
            <a:off x="1537543" y="3607722"/>
            <a:ext cx="0" cy="40853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lowchart: Data 62"/>
          <p:cNvSpPr/>
          <p:nvPr/>
        </p:nvSpPr>
        <p:spPr>
          <a:xfrm>
            <a:off x="6204911" y="4019020"/>
            <a:ext cx="2836380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“It is positive”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0" name="Straight Connector 69"/>
          <p:cNvCxnSpPr>
            <a:endCxn id="30" idx="3"/>
          </p:cNvCxnSpPr>
          <p:nvPr/>
        </p:nvCxnSpPr>
        <p:spPr>
          <a:xfrm flipH="1" flipV="1">
            <a:off x="5630672" y="3604588"/>
            <a:ext cx="1987816" cy="3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63" idx="1"/>
          </p:cNvCxnSpPr>
          <p:nvPr/>
        </p:nvCxnSpPr>
        <p:spPr>
          <a:xfrm>
            <a:off x="7618488" y="3607958"/>
            <a:ext cx="4613" cy="41106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525512" y="5232141"/>
            <a:ext cx="6097589" cy="3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3" idx="4"/>
          </p:cNvCxnSpPr>
          <p:nvPr/>
        </p:nvCxnSpPr>
        <p:spPr>
          <a:xfrm>
            <a:off x="7623101" y="4755735"/>
            <a:ext cx="0" cy="4795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9" idx="4"/>
          </p:cNvCxnSpPr>
          <p:nvPr/>
        </p:nvCxnSpPr>
        <p:spPr>
          <a:xfrm>
            <a:off x="1537543" y="4752976"/>
            <a:ext cx="0" cy="482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87855" y="3230251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5893015" y="3221355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8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30" grpId="0" animBg="1"/>
      <p:bldP spid="59" grpId="0" animBg="1"/>
      <p:bldP spid="63" grpId="0" animBg="1"/>
      <p:bldP spid="99" grpId="0"/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45398" cy="4517689"/>
          </a:xfrm>
        </p:spPr>
        <p:txBody>
          <a:bodyPr/>
          <a:lstStyle/>
          <a:p>
            <a:r>
              <a:rPr lang="en-US" dirty="0" smtClean="0"/>
              <a:t>Doing something over and over (and over) again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Used in combination with decision making</a:t>
            </a:r>
          </a:p>
          <a:p>
            <a:pPr lvl="1"/>
            <a:r>
              <a:rPr lang="en-US" dirty="0" smtClean="0"/>
              <a:t>Otherwise we loop forever</a:t>
            </a:r>
          </a:p>
          <a:p>
            <a:pPr lvl="2"/>
            <a:r>
              <a:rPr lang="en-US" sz="2800" dirty="0" smtClean="0"/>
              <a:t>This is called an “infinite loop”</a:t>
            </a:r>
          </a:p>
          <a:p>
            <a:pPr lvl="3"/>
            <a:endParaRPr lang="en-US" dirty="0"/>
          </a:p>
          <a:p>
            <a:r>
              <a:rPr lang="en-US" dirty="0" smtClean="0"/>
              <a:t>What are some real life examples?</a:t>
            </a:r>
          </a:p>
          <a:p>
            <a:pPr lvl="1"/>
            <a:r>
              <a:rPr lang="en-US" dirty="0" smtClean="0"/>
              <a:t>Doing homework problem sets</a:t>
            </a:r>
          </a:p>
          <a:p>
            <a:pPr lvl="1"/>
            <a:r>
              <a:rPr lang="en-US" dirty="0" smtClean="0"/>
              <a:t>Walking up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5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Looping: 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algorithm that counts </a:t>
            </a:r>
            <a:r>
              <a:rPr lang="en-US" dirty="0" smtClean="0"/>
              <a:t>from 1 to 20</a:t>
            </a:r>
          </a:p>
          <a:p>
            <a:pPr lvl="1"/>
            <a:r>
              <a:rPr lang="en-US" dirty="0" smtClean="0"/>
              <a:t>Start with a plain English description</a:t>
            </a:r>
          </a:p>
          <a:p>
            <a:pPr lvl="3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Display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(End loop)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461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Looping: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17" name="Rounded Rectangle 16"/>
          <p:cNvSpPr/>
          <p:nvPr/>
        </p:nvSpPr>
        <p:spPr>
          <a:xfrm>
            <a:off x="285783" y="1808907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28" idx="0"/>
          </p:cNvCxnSpPr>
          <p:nvPr/>
        </p:nvCxnSpPr>
        <p:spPr>
          <a:xfrm>
            <a:off x="1549099" y="2874093"/>
            <a:ext cx="0" cy="9392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697326" y="3343701"/>
            <a:ext cx="706407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308684" y="5474225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9" name="Flowchart: Data 58"/>
          <p:cNvSpPr/>
          <p:nvPr/>
        </p:nvSpPr>
        <p:spPr>
          <a:xfrm>
            <a:off x="3420174" y="3940662"/>
            <a:ext cx="221559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</a:t>
            </a:r>
            <a:r>
              <a:rPr lang="en-US" sz="2400" dirty="0" err="1" smtClean="0">
                <a:solidFill>
                  <a:schemeClr val="tx1"/>
                </a:solidFill>
              </a:rPr>
              <a:t>num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>
            <a:endCxn id="67" idx="3"/>
          </p:cNvCxnSpPr>
          <p:nvPr/>
        </p:nvCxnSpPr>
        <p:spPr>
          <a:xfrm flipH="1">
            <a:off x="8535210" y="4308506"/>
            <a:ext cx="2261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761399" y="3343701"/>
            <a:ext cx="0" cy="965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697326" y="5464119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08684" y="1812723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num</a:t>
            </a:r>
            <a:r>
              <a:rPr lang="en-US" sz="3200" dirty="0" smtClean="0">
                <a:solidFill>
                  <a:schemeClr val="tx1"/>
                </a:solidFill>
              </a:rPr>
              <a:t> = 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410291" y="3813309"/>
            <a:ext cx="2277616" cy="990674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&gt;= 20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17" idx="3"/>
            <a:endCxn id="27" idx="1"/>
          </p:cNvCxnSpPr>
          <p:nvPr/>
        </p:nvCxnSpPr>
        <p:spPr>
          <a:xfrm>
            <a:off x="2812415" y="2177778"/>
            <a:ext cx="496269" cy="38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549099" y="2874093"/>
            <a:ext cx="30229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7" idx="2"/>
          </p:cNvCxnSpPr>
          <p:nvPr/>
        </p:nvCxnSpPr>
        <p:spPr>
          <a:xfrm flipV="1">
            <a:off x="4572000" y="2550464"/>
            <a:ext cx="0" cy="3236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61063" y="3929345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28" idx="3"/>
            <a:endCxn id="59" idx="2"/>
          </p:cNvCxnSpPr>
          <p:nvPr/>
        </p:nvCxnSpPr>
        <p:spPr>
          <a:xfrm>
            <a:off x="2687907" y="4308646"/>
            <a:ext cx="953827" cy="37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9" idx="5"/>
            <a:endCxn id="67" idx="1"/>
          </p:cNvCxnSpPr>
          <p:nvPr/>
        </p:nvCxnSpPr>
        <p:spPr>
          <a:xfrm flipV="1">
            <a:off x="5414212" y="4308507"/>
            <a:ext cx="594366" cy="51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008578" y="3939636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+ 1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endCxn id="43" idx="1"/>
          </p:cNvCxnSpPr>
          <p:nvPr/>
        </p:nvCxnSpPr>
        <p:spPr>
          <a:xfrm>
            <a:off x="1549099" y="5843096"/>
            <a:ext cx="175958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28" idx="2"/>
          </p:cNvCxnSpPr>
          <p:nvPr/>
        </p:nvCxnSpPr>
        <p:spPr>
          <a:xfrm>
            <a:off x="1549099" y="4803983"/>
            <a:ext cx="1" cy="103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5229362" y="2703629"/>
            <a:ext cx="2999068" cy="1026524"/>
          </a:xfrm>
          <a:prstGeom prst="roundRect">
            <a:avLst/>
          </a:prstGeom>
          <a:solidFill>
            <a:srgbClr val="FFC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There’s an error in this flowchart… do you see it?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5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00" grpId="0"/>
      <p:bldP spid="27" grpId="0" animBg="1"/>
      <p:bldP spid="28" grpId="0" animBg="1"/>
      <p:bldP spid="41" grpId="0"/>
      <p:bldP spid="67" grpId="0" animBg="1"/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Decision 23"/>
          <p:cNvSpPr/>
          <p:nvPr/>
        </p:nvSpPr>
        <p:spPr>
          <a:xfrm>
            <a:off x="410291" y="3814328"/>
            <a:ext cx="2277616" cy="990674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&lt;= 20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Looping: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17" name="Rounded Rectangle 16"/>
          <p:cNvSpPr/>
          <p:nvPr/>
        </p:nvSpPr>
        <p:spPr>
          <a:xfrm>
            <a:off x="285783" y="1808907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549099" y="2874093"/>
            <a:ext cx="0" cy="9392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697326" y="3343701"/>
            <a:ext cx="706407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308684" y="5474225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9" name="Flowchart: Data 58"/>
          <p:cNvSpPr/>
          <p:nvPr/>
        </p:nvSpPr>
        <p:spPr>
          <a:xfrm>
            <a:off x="3420174" y="3940662"/>
            <a:ext cx="221559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</a:t>
            </a:r>
            <a:r>
              <a:rPr lang="en-US" sz="2400" dirty="0" err="1" smtClean="0">
                <a:solidFill>
                  <a:schemeClr val="tx1"/>
                </a:solidFill>
              </a:rPr>
              <a:t>num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>
            <a:endCxn id="67" idx="3"/>
          </p:cNvCxnSpPr>
          <p:nvPr/>
        </p:nvCxnSpPr>
        <p:spPr>
          <a:xfrm flipH="1">
            <a:off x="8535210" y="4308506"/>
            <a:ext cx="2261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761399" y="3343701"/>
            <a:ext cx="0" cy="965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697326" y="5464119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08684" y="1812723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num</a:t>
            </a:r>
            <a:r>
              <a:rPr lang="en-US" sz="3200" dirty="0" smtClean="0">
                <a:solidFill>
                  <a:schemeClr val="tx1"/>
                </a:solidFill>
              </a:rPr>
              <a:t> = 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17" idx="3"/>
            <a:endCxn id="27" idx="1"/>
          </p:cNvCxnSpPr>
          <p:nvPr/>
        </p:nvCxnSpPr>
        <p:spPr>
          <a:xfrm>
            <a:off x="2812415" y="2177778"/>
            <a:ext cx="496269" cy="38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549099" y="2874093"/>
            <a:ext cx="30229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7" idx="2"/>
          </p:cNvCxnSpPr>
          <p:nvPr/>
        </p:nvCxnSpPr>
        <p:spPr>
          <a:xfrm flipV="1">
            <a:off x="4572000" y="2550464"/>
            <a:ext cx="0" cy="3236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61063" y="3929345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cxnSp>
        <p:nvCxnSpPr>
          <p:cNvPr id="45" name="Straight Arrow Connector 44"/>
          <p:cNvCxnSpPr>
            <a:endCxn id="59" idx="2"/>
          </p:cNvCxnSpPr>
          <p:nvPr/>
        </p:nvCxnSpPr>
        <p:spPr>
          <a:xfrm>
            <a:off x="2687907" y="4308646"/>
            <a:ext cx="953827" cy="37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9" idx="5"/>
            <a:endCxn id="67" idx="1"/>
          </p:cNvCxnSpPr>
          <p:nvPr/>
        </p:nvCxnSpPr>
        <p:spPr>
          <a:xfrm flipV="1">
            <a:off x="5414212" y="4308507"/>
            <a:ext cx="594366" cy="51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008578" y="3939636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+ 1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endCxn id="43" idx="1"/>
          </p:cNvCxnSpPr>
          <p:nvPr/>
        </p:nvCxnSpPr>
        <p:spPr>
          <a:xfrm>
            <a:off x="1549099" y="5843096"/>
            <a:ext cx="175958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549099" y="4803983"/>
            <a:ext cx="1" cy="103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686462" y="2703629"/>
            <a:ext cx="3541968" cy="102652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type of error is called a “</a:t>
            </a:r>
            <a:r>
              <a:rPr lang="en-US" sz="2000" b="1" i="1" dirty="0" smtClean="0">
                <a:solidFill>
                  <a:schemeClr val="tx1"/>
                </a:solidFill>
              </a:rPr>
              <a:t>bug</a:t>
            </a:r>
            <a:r>
              <a:rPr lang="en-US" sz="2000" dirty="0" smtClean="0">
                <a:solidFill>
                  <a:schemeClr val="tx1"/>
                </a:solidFill>
              </a:rPr>
              <a:t>,” and finding and fixing bugs is called “</a:t>
            </a:r>
            <a:r>
              <a:rPr lang="en-US" sz="2000" b="1" i="1" dirty="0" smtClean="0">
                <a:solidFill>
                  <a:schemeClr val="tx1"/>
                </a:solidFill>
              </a:rPr>
              <a:t>debugging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7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4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of History on “Bugs”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30389" cy="4156799"/>
          </a:xfrm>
        </p:spPr>
        <p:txBody>
          <a:bodyPr/>
          <a:lstStyle/>
          <a:p>
            <a:pPr marL="2122488"/>
            <a:r>
              <a:rPr lang="en-US" dirty="0" smtClean="0"/>
              <a:t>US Navy lab – September 9, 1947</a:t>
            </a:r>
          </a:p>
          <a:p>
            <a:pPr marL="2122488"/>
            <a:r>
              <a:rPr lang="en-US" dirty="0" smtClean="0"/>
              <a:t>Grace Hopper and her colleagues were working on the Harvard Mark II</a:t>
            </a:r>
          </a:p>
          <a:p>
            <a:pPr marL="2522538" lvl="1"/>
            <a:r>
              <a:rPr lang="en-US" dirty="0" smtClean="0"/>
              <a:t>Or trying to… it wasn’t working right</a:t>
            </a:r>
          </a:p>
          <a:p>
            <a:pPr lvl="3"/>
            <a:endParaRPr lang="en-US" sz="1400" dirty="0" smtClean="0"/>
          </a:p>
          <a:p>
            <a:r>
              <a:rPr lang="en-US" dirty="0" smtClean="0"/>
              <a:t>They found a literal bug inside the machine</a:t>
            </a:r>
          </a:p>
          <a:p>
            <a:pPr lvl="1"/>
            <a:r>
              <a:rPr lang="en-US" dirty="0" smtClean="0"/>
              <a:t>Taped the bug (a moth) </a:t>
            </a:r>
            <a:br>
              <a:rPr lang="en-US" dirty="0" smtClean="0"/>
            </a:br>
            <a:r>
              <a:rPr lang="en-US" dirty="0" smtClean="0"/>
              <a:t>into their log book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2" t="51472" r="21882" b="16705"/>
          <a:stretch/>
        </p:blipFill>
        <p:spPr>
          <a:xfrm>
            <a:off x="4872801" y="4944979"/>
            <a:ext cx="3958391" cy="15076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1" y="1849047"/>
            <a:ext cx="1961147" cy="22998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1589" y="4148937"/>
            <a:ext cx="1943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Rear Admiral Grace Hopper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Images </a:t>
            </a:r>
            <a:r>
              <a:rPr lang="en-US" sz="900" dirty="0" smtClean="0"/>
              <a:t>from wikimedia.org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7949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(“Bugs”)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classifications of errors</a:t>
            </a:r>
          </a:p>
          <a:p>
            <a:pPr lvl="3"/>
            <a:endParaRPr lang="en-US" dirty="0"/>
          </a:p>
          <a:p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Prevent Python from understanding what to do</a:t>
            </a:r>
          </a:p>
          <a:p>
            <a:r>
              <a:rPr lang="en-US" dirty="0" smtClean="0"/>
              <a:t>Logical errors</a:t>
            </a:r>
          </a:p>
          <a:p>
            <a:pPr lvl="1"/>
            <a:r>
              <a:rPr lang="en-US" dirty="0" smtClean="0"/>
              <a:t>Cause the program to run incorrectly, or to </a:t>
            </a:r>
            <a:br>
              <a:rPr lang="en-US" dirty="0" smtClean="0"/>
            </a:br>
            <a:r>
              <a:rPr lang="en-US" dirty="0" smtClean="0"/>
              <a:t>not do what you want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76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8358" cy="4156799"/>
          </a:xfrm>
        </p:spPr>
        <p:txBody>
          <a:bodyPr/>
          <a:lstStyle/>
          <a:p>
            <a:r>
              <a:rPr lang="en-US" dirty="0" smtClean="0"/>
              <a:t>“Syntax” is the set of rules followed by a computer programming language</a:t>
            </a:r>
          </a:p>
          <a:p>
            <a:pPr lvl="1"/>
            <a:r>
              <a:rPr lang="en-US" dirty="0" smtClean="0"/>
              <a:t>Similar to grammar and spelling in English</a:t>
            </a:r>
          </a:p>
          <a:p>
            <a:pPr lvl="3"/>
            <a:endParaRPr lang="en-US" sz="1200" dirty="0"/>
          </a:p>
          <a:p>
            <a:r>
              <a:rPr lang="en-US" dirty="0" smtClean="0"/>
              <a:t>Examples of Python’s syntax</a:t>
            </a:r>
            <a:r>
              <a:rPr lang="en-US" dirty="0"/>
              <a:t> </a:t>
            </a:r>
            <a:r>
              <a:rPr lang="en-US" dirty="0" smtClean="0"/>
              <a:t>rules:</a:t>
            </a:r>
          </a:p>
          <a:p>
            <a:pPr lvl="1"/>
            <a:r>
              <a:rPr lang="en-US" dirty="0" smtClean="0"/>
              <a:t>Keywords must be spelled correctly</a:t>
            </a:r>
          </a:p>
          <a:p>
            <a:pPr marL="914400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dirty="0" smtClean="0"/>
              <a:t> and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800" dirty="0" smtClean="0"/>
              <a:t>, not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Ture</a:t>
            </a:r>
            <a:r>
              <a:rPr lang="en-US" sz="2800" dirty="0" smtClean="0"/>
              <a:t> or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Flase</a:t>
            </a:r>
            <a:r>
              <a:rPr lang="en-US" sz="2800" dirty="0" smtClean="0"/>
              <a:t> or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Truu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Quotes and parentheses must be closed: </a:t>
            </a:r>
          </a:p>
          <a:p>
            <a:pPr marL="914400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("Open and close")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8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Find the syntax errors in each line of code below: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("Hello")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		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What"s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up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?")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		print("Aloha!)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Good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4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Find the syntax errors in each line of code below: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("Hello")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		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What"s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up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?")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		print("Aloha!)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Good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>
          <a:xfrm>
            <a:off x="1744582" y="3119773"/>
            <a:ext cx="1368592" cy="535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98761" y="3561096"/>
            <a:ext cx="531896" cy="535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95291" y="4144349"/>
            <a:ext cx="684296" cy="535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63389" y="5150495"/>
            <a:ext cx="184885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not actually a syntax error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72464" y="4658717"/>
            <a:ext cx="1947859" cy="533400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94295" cy="4156799"/>
          </a:xfrm>
        </p:spPr>
        <p:txBody>
          <a:bodyPr/>
          <a:lstStyle/>
          <a:p>
            <a:r>
              <a:rPr lang="en-US" dirty="0" smtClean="0"/>
              <a:t>Logical errors don’t bother Python at all… </a:t>
            </a:r>
            <a:br>
              <a:rPr lang="en-US" dirty="0" smtClean="0"/>
            </a:br>
            <a:r>
              <a:rPr lang="en-US" dirty="0" smtClean="0"/>
              <a:t>they only bother you!</a:t>
            </a:r>
          </a:p>
          <a:p>
            <a:pPr lvl="3"/>
            <a:endParaRPr lang="en-US" dirty="0"/>
          </a:p>
          <a:p>
            <a:r>
              <a:rPr lang="en-US" dirty="0" smtClean="0"/>
              <a:t>Examples of logical errors:</a:t>
            </a:r>
          </a:p>
          <a:p>
            <a:pPr lvl="1"/>
            <a:r>
              <a:rPr lang="en-US" dirty="0" smtClean="0"/>
              <a:t>Using the wrong value for something</a:t>
            </a:r>
          </a:p>
          <a:p>
            <a:pPr marL="914400" lvl="2" indent="0">
              <a:buNone/>
            </a:pP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currentYear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2013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Doing steps in the wrong order</a:t>
            </a:r>
          </a:p>
          <a:p>
            <a:pPr lvl="2"/>
            <a:r>
              <a:rPr lang="en-US" sz="2800" dirty="0" smtClean="0"/>
              <a:t>“Close jelly jar.  Put jelly on bread.  Open jelly jar.”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2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algorithm that asks a user for their name, then responds with “Hello NAME”</a:t>
            </a:r>
          </a:p>
          <a:p>
            <a:pPr lvl="3"/>
            <a:endParaRPr lang="en-US" dirty="0"/>
          </a:p>
          <a:p>
            <a:r>
              <a:rPr lang="en-US" dirty="0" smtClean="0"/>
              <a:t>You can use a flowchart or pseudocode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348954" y="4642284"/>
            <a:ext cx="6549920" cy="1743713"/>
            <a:chOff x="1700737" y="4546028"/>
            <a:chExt cx="6549920" cy="1743713"/>
          </a:xfrm>
        </p:grpSpPr>
        <p:sp>
          <p:nvSpPr>
            <p:cNvPr id="5" name="Rounded Rectangle 4"/>
            <p:cNvSpPr/>
            <p:nvPr/>
          </p:nvSpPr>
          <p:spPr>
            <a:xfrm>
              <a:off x="1700737" y="4546028"/>
              <a:ext cx="1503695" cy="43905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Start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700737" y="5450573"/>
              <a:ext cx="1503695" cy="43905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End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Diamond 8"/>
            <p:cNvSpPr/>
            <p:nvPr/>
          </p:nvSpPr>
          <p:spPr>
            <a:xfrm>
              <a:off x="7027414" y="4546028"/>
              <a:ext cx="735139" cy="439058"/>
            </a:xfrm>
            <a:prstGeom prst="diamond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7255951" y="5441482"/>
              <a:ext cx="278063" cy="43905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4096889" y="5450573"/>
              <a:ext cx="1503695" cy="43905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56843" y="5889631"/>
              <a:ext cx="19837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Data Processing</a:t>
              </a:r>
              <a:endParaRPr lang="en-US" sz="2000" dirty="0"/>
            </a:p>
          </p:txBody>
        </p:sp>
        <p:sp>
          <p:nvSpPr>
            <p:cNvPr id="7" name="Flowchart: Data 6"/>
            <p:cNvSpPr/>
            <p:nvPr/>
          </p:nvSpPr>
          <p:spPr>
            <a:xfrm>
              <a:off x="4334377" y="4546028"/>
              <a:ext cx="1028718" cy="439058"/>
            </a:xfrm>
            <a:prstGeom prst="flowChartInputOutpu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93062" y="4985086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/>
                <a:t>Input/Output</a:t>
              </a:r>
              <a:endParaRPr 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39309" y="4989239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Decision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39309" y="5880540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Flow Control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12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algorithm that asks a user for their grade, and tells them their letter grade. </a:t>
            </a:r>
          </a:p>
          <a:p>
            <a:pPr lvl="4"/>
            <a:endParaRPr lang="en-US" sz="1400" dirty="0" smtClean="0"/>
          </a:p>
          <a:p>
            <a:pPr marL="457200" lvl="1" indent="0">
              <a:buNone/>
            </a:pPr>
            <a:r>
              <a:rPr lang="en-US" dirty="0" smtClean="0"/>
              <a:t>A: 100 - 90			C: &lt;80 - 70			F: &lt;60 - 0</a:t>
            </a:r>
          </a:p>
          <a:p>
            <a:pPr marL="457200" lvl="1" indent="0">
              <a:buNone/>
            </a:pPr>
            <a:r>
              <a:rPr lang="en-US" dirty="0" smtClean="0"/>
              <a:t>B: &lt;90 - 80			D: &lt;70 - 60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348954" y="4642284"/>
            <a:ext cx="6549920" cy="1743713"/>
            <a:chOff x="1700737" y="4546028"/>
            <a:chExt cx="6549920" cy="1743713"/>
          </a:xfrm>
        </p:grpSpPr>
        <p:sp>
          <p:nvSpPr>
            <p:cNvPr id="6" name="Rounded Rectangle 5"/>
            <p:cNvSpPr/>
            <p:nvPr/>
          </p:nvSpPr>
          <p:spPr>
            <a:xfrm>
              <a:off x="1700737" y="4546028"/>
              <a:ext cx="1503695" cy="43905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Start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700737" y="5450573"/>
              <a:ext cx="1503695" cy="43905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End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Diamond 7"/>
            <p:cNvSpPr/>
            <p:nvPr/>
          </p:nvSpPr>
          <p:spPr>
            <a:xfrm>
              <a:off x="7027414" y="4546028"/>
              <a:ext cx="735139" cy="439058"/>
            </a:xfrm>
            <a:prstGeom prst="diamond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7255951" y="5441482"/>
              <a:ext cx="278063" cy="43905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096889" y="5450573"/>
              <a:ext cx="1503695" cy="43905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27654" y="5889631"/>
              <a:ext cx="22421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Data Processing</a:t>
              </a:r>
              <a:endParaRPr lang="en-US" sz="2000" dirty="0"/>
            </a:p>
          </p:txBody>
        </p:sp>
        <p:sp>
          <p:nvSpPr>
            <p:cNvPr id="12" name="Flowchart: Data 11"/>
            <p:cNvSpPr/>
            <p:nvPr/>
          </p:nvSpPr>
          <p:spPr>
            <a:xfrm>
              <a:off x="4334377" y="4546028"/>
              <a:ext cx="1028718" cy="439058"/>
            </a:xfrm>
            <a:prstGeom prst="flowChartInputOutpu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93062" y="4985086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/>
                <a:t>Input/Output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39309" y="4989239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Decision</a:t>
              </a:r>
              <a:endParaRPr 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39309" y="5880540"/>
              <a:ext cx="171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Flow Control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35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1 is an online lab this week</a:t>
            </a:r>
          </a:p>
          <a:p>
            <a:pPr lvl="1"/>
            <a:r>
              <a:rPr lang="en-US" dirty="0" smtClean="0"/>
              <a:t>Due by Thursday @ 8:59:59 PM</a:t>
            </a:r>
          </a:p>
          <a:p>
            <a:r>
              <a:rPr lang="en-US" dirty="0" smtClean="0"/>
              <a:t>Labs will meet in person starting next week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Homework 1 will be out Wednesday night</a:t>
            </a:r>
          </a:p>
          <a:p>
            <a:pPr lvl="1"/>
            <a:r>
              <a:rPr lang="en-US" dirty="0" smtClean="0"/>
              <a:t>Due Wednesday (September 14</a:t>
            </a:r>
            <a:r>
              <a:rPr lang="en-US" baseline="30000" dirty="0" smtClean="0"/>
              <a:t>th</a:t>
            </a:r>
            <a:r>
              <a:rPr lang="en-US" dirty="0" smtClean="0"/>
              <a:t>) at 8:59:59 PM</a:t>
            </a:r>
          </a:p>
          <a:p>
            <a:pPr lvl="1"/>
            <a:r>
              <a:rPr lang="en-US" dirty="0" smtClean="0"/>
              <a:t>You must complete the “Syllabus and Course Website Quiz” before being able to access it</a:t>
            </a:r>
          </a:p>
          <a:p>
            <a:pPr lvl="1"/>
            <a:r>
              <a:rPr lang="en-US" dirty="0" smtClean="0"/>
              <a:t>Both of these assignments are on Blackboard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5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practice thinking algorithmically</a:t>
            </a:r>
          </a:p>
          <a:p>
            <a:r>
              <a:rPr lang="en-US" dirty="0" smtClean="0"/>
              <a:t>To understand and be able to implement proper program development</a:t>
            </a:r>
          </a:p>
          <a:p>
            <a:r>
              <a:rPr lang="en-US" dirty="0" smtClean="0"/>
              <a:t>To start learning about control structures</a:t>
            </a:r>
          </a:p>
          <a:p>
            <a:r>
              <a:rPr lang="en-US" dirty="0" smtClean="0"/>
              <a:t>To be able to express an algorithm </a:t>
            </a:r>
            <a:br>
              <a:rPr lang="en-US" dirty="0" smtClean="0"/>
            </a:br>
            <a:r>
              <a:rPr lang="en-US" dirty="0" smtClean="0"/>
              <a:t>using a flow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56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Algorithm?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used to solve a problem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Problem must be </a:t>
            </a:r>
          </a:p>
          <a:p>
            <a:pPr lvl="1"/>
            <a:r>
              <a:rPr lang="en-US" dirty="0" smtClean="0"/>
              <a:t>Well defined</a:t>
            </a:r>
          </a:p>
          <a:p>
            <a:pPr lvl="1"/>
            <a:r>
              <a:rPr lang="en-US" dirty="0" smtClean="0"/>
              <a:t>Fully understood </a:t>
            </a:r>
            <a:br>
              <a:rPr lang="en-US" dirty="0" smtClean="0"/>
            </a:br>
            <a:r>
              <a:rPr lang="en-US" dirty="0" smtClean="0"/>
              <a:t>by the programmer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96327" y="2908023"/>
            <a:ext cx="4267200" cy="27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Steps must be</a:t>
            </a:r>
          </a:p>
          <a:p>
            <a:pPr lvl="1"/>
            <a:r>
              <a:rPr lang="en-US" dirty="0"/>
              <a:t>Ordered</a:t>
            </a:r>
          </a:p>
          <a:p>
            <a:pPr lvl="1"/>
            <a:r>
              <a:rPr lang="en-US" dirty="0"/>
              <a:t>Unambiguous</a:t>
            </a:r>
          </a:p>
          <a:p>
            <a:pPr lvl="1"/>
            <a:r>
              <a:rPr lang="en-US" dirty="0" smtClean="0"/>
              <a:t>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8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Developing an Algorithm</a:t>
            </a:r>
          </a:p>
        </p:txBody>
      </p:sp>
    </p:spTree>
    <p:extLst>
      <p:ext uri="{BB962C8B-B14F-4D97-AF65-F5344CB8AC3E}">
        <p14:creationId xmlns:p14="http://schemas.microsoft.com/office/powerpoint/2010/main" val="17874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 the problem</a:t>
            </a:r>
          </a:p>
          <a:p>
            <a:pPr marL="1771650" lvl="3" indent="-514350">
              <a:buFont typeface="+mj-lt"/>
              <a:buAutoNum type="arabicPeriod"/>
            </a:pPr>
            <a:endParaRPr lang="en-US" sz="105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Represent your solution (your algorithm)</a:t>
            </a:r>
          </a:p>
          <a:p>
            <a:pPr marL="914400" lvl="1" indent="-514350"/>
            <a:r>
              <a:rPr lang="en-US" sz="3200" dirty="0"/>
              <a:t>Pseudocode</a:t>
            </a:r>
            <a:endParaRPr lang="en-US" sz="3200" dirty="0" smtClean="0"/>
          </a:p>
          <a:p>
            <a:pPr marL="914400" lvl="1" indent="-514350"/>
            <a:r>
              <a:rPr lang="en-US" sz="3200" dirty="0" smtClean="0"/>
              <a:t>Flowchart</a:t>
            </a:r>
            <a:endParaRPr lang="en-US" sz="3200" dirty="0"/>
          </a:p>
          <a:p>
            <a:pPr marL="1771650" lvl="3" indent="-514350">
              <a:buFont typeface="+mj-lt"/>
              <a:buAutoNum type="arabicPeriod"/>
            </a:pPr>
            <a:endParaRPr lang="en-US" sz="105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 the algorithm in a program</a:t>
            </a:r>
          </a:p>
          <a:p>
            <a:pPr marL="1771650" lvl="3" indent="-514350">
              <a:buFont typeface="+mj-lt"/>
              <a:buAutoNum type="arabicPeriod"/>
            </a:pPr>
            <a:endParaRPr lang="en-US" sz="105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and debug your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57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Understanding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42422" cy="4156799"/>
          </a:xfrm>
        </p:spPr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What information or data are you given?</a:t>
            </a:r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What must you do with the information/data?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This is your algorithm!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What are your deliverables?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51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“Weekly Pay”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program to calculate the </a:t>
            </a:r>
            <a:br>
              <a:rPr lang="en-US" dirty="0" smtClean="0"/>
            </a:br>
            <a:r>
              <a:rPr lang="en-US" dirty="0" smtClean="0"/>
              <a:t>weekly pay of an hourly employee</a:t>
            </a:r>
          </a:p>
          <a:p>
            <a:pPr lvl="1"/>
            <a:r>
              <a:rPr lang="en-US" dirty="0" smtClean="0"/>
              <a:t>What is the input, process, and output?</a:t>
            </a:r>
          </a:p>
          <a:p>
            <a:endParaRPr lang="en-US" dirty="0" smtClean="0"/>
          </a:p>
          <a:p>
            <a:r>
              <a:rPr lang="en-US" dirty="0" smtClean="0"/>
              <a:t>Input: pay rate and number of hours</a:t>
            </a:r>
          </a:p>
          <a:p>
            <a:r>
              <a:rPr lang="en-US" dirty="0" smtClean="0"/>
              <a:t>Process: multiply pay rate by number of hours</a:t>
            </a:r>
          </a:p>
          <a:p>
            <a:r>
              <a:rPr lang="en-US" dirty="0" smtClean="0"/>
              <a:t>Output: weekly pay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70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987</Words>
  <Application>Microsoft Office PowerPoint</Application>
  <PresentationFormat>On-screen Show (4:3)</PresentationFormat>
  <Paragraphs>298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02 – Algorithmic Thinking</vt:lpstr>
      <vt:lpstr>Last Class We Covered</vt:lpstr>
      <vt:lpstr>Any Questions from Last Time?</vt:lpstr>
      <vt:lpstr>Today’s Objectives</vt:lpstr>
      <vt:lpstr>What is an Algorithm?</vt:lpstr>
      <vt:lpstr>Developing an Algorithm</vt:lpstr>
      <vt:lpstr>Program Development</vt:lpstr>
      <vt:lpstr>Step 1: Understanding the Problem</vt:lpstr>
      <vt:lpstr>“Weekly Pay” Example</vt:lpstr>
      <vt:lpstr>Step 2: Represent the Algorithm</vt:lpstr>
      <vt:lpstr>Flowchart Symbols</vt:lpstr>
      <vt:lpstr>Step 2A: Flowchart</vt:lpstr>
      <vt:lpstr>Step 2B: Pseudocode</vt:lpstr>
      <vt:lpstr>Steps 3 and 4: Implementation  and Testing/Debugging</vt:lpstr>
      <vt:lpstr>Algorithms and Language</vt:lpstr>
      <vt:lpstr>Control Structures</vt:lpstr>
      <vt:lpstr>Control Structures</vt:lpstr>
      <vt:lpstr>Sequence</vt:lpstr>
      <vt:lpstr>Decision Making</vt:lpstr>
      <vt:lpstr>Decision Making: Pseudocode</vt:lpstr>
      <vt:lpstr>Decision Making: Flowchart</vt:lpstr>
      <vt:lpstr>Looping</vt:lpstr>
      <vt:lpstr>Looping: Pseudocode</vt:lpstr>
      <vt:lpstr>Looping: Flowchart</vt:lpstr>
      <vt:lpstr>Looping: Flowchart</vt:lpstr>
      <vt:lpstr>Debugging</vt:lpstr>
      <vt:lpstr>A Bit of History on “Bugs”</vt:lpstr>
      <vt:lpstr>Errors (“Bugs”)</vt:lpstr>
      <vt:lpstr>Syntax Errors</vt:lpstr>
      <vt:lpstr>Syntax Error Examples</vt:lpstr>
      <vt:lpstr>Syntax Error Examples</vt:lpstr>
      <vt:lpstr>Logical Errors</vt:lpstr>
      <vt:lpstr>Exercise</vt:lpstr>
      <vt:lpstr>Exercise #2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69</cp:revision>
  <dcterms:created xsi:type="dcterms:W3CDTF">2014-05-05T14:25:42Z</dcterms:created>
  <dcterms:modified xsi:type="dcterms:W3CDTF">2016-10-02T03:48:52Z</dcterms:modified>
</cp:coreProperties>
</file>